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4F1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658368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400" kern="0" dirty="0">
                <a:solidFill>
                  <a:srgbClr val="A8442A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MARKET RESEARCH — 2026.08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1417320"/>
            <a:ext cx="731520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2000"/>
              </a:lnSpc>
              <a:buNone/>
            </a:pPr>
            <a:r>
              <a:rPr lang="en-US" sz="4200" b="1" dirty="0">
                <a:solidFill>
                  <a:srgbClr val="1C1A17"/>
                </a:solidFill>
                <a:latin typeface="游明朝" pitchFamily="34" charset="0"/>
                <a:ea typeface="游明朝" pitchFamily="34" charset="-122"/>
                <a:cs typeface="游明朝" pitchFamily="34" charset="-120"/>
              </a:rPr>
              <a:t>パーソナルジム</a:t>
            </a:r>
            <a:endParaRPr lang="en-US" sz="420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4200" b="1" dirty="0">
                <a:solidFill>
                  <a:srgbClr val="1C1A17"/>
                </a:solidFill>
                <a:latin typeface="游明朝" pitchFamily="34" charset="0"/>
                <a:ea typeface="游明朝" pitchFamily="34" charset="-122"/>
                <a:cs typeface="游明朝" pitchFamily="34" charset="-120"/>
              </a:rPr>
              <a:t>市場への</a:t>
            </a:r>
            <a:endParaRPr lang="en-US" sz="4200" dirty="0"/>
          </a:p>
          <a:p>
            <a:pPr indent="0" marL="0">
              <a:lnSpc>
                <a:spcPct val="132000"/>
              </a:lnSpc>
              <a:buNone/>
            </a:pPr>
            <a:r>
              <a:rPr lang="en-US" sz="4200" b="1" dirty="0">
                <a:solidFill>
                  <a:srgbClr val="1C1A17"/>
                </a:solidFill>
                <a:latin typeface="游明朝" pitchFamily="34" charset="0"/>
                <a:ea typeface="游明朝" pitchFamily="34" charset="-122"/>
                <a:cs typeface="游明朝" pitchFamily="34" charset="-120"/>
              </a:rPr>
              <a:t>新規参入評価</a:t>
            </a:r>
            <a:endParaRPr lang="en-US" sz="4200" dirty="0"/>
          </a:p>
        </p:txBody>
      </p:sp>
      <p:sp>
        <p:nvSpPr>
          <p:cNvPr id="4" name="Shape 2"/>
          <p:cNvSpPr/>
          <p:nvPr/>
        </p:nvSpPr>
        <p:spPr>
          <a:xfrm>
            <a:off x="8732520" y="1737360"/>
            <a:ext cx="10973" cy="2286000"/>
          </a:xfrm>
          <a:prstGeom prst="rect">
            <a:avLst/>
          </a:prstGeom>
          <a:solidFill>
            <a:srgbClr val="1C1A17"/>
          </a:solidFill>
          <a:ln/>
        </p:spPr>
      </p:sp>
      <p:sp>
        <p:nvSpPr>
          <p:cNvPr id="5" name="Text 3"/>
          <p:cNvSpPr/>
          <p:nvPr/>
        </p:nvSpPr>
        <p:spPr>
          <a:xfrm>
            <a:off x="8869680" y="1737360"/>
            <a:ext cx="288036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60000"/>
              </a:lnSpc>
              <a:spcAft>
                <a:spcPts val="800"/>
              </a:spcAft>
              <a:buNone/>
            </a:pPr>
            <a:r>
              <a:rPr lang="en-US" sz="1100" dirty="0">
                <a:solidFill>
                  <a:srgbClr val="46413A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「小規模パーソナルジムを1店舗出したい」というご相談を想定し、参入判断に必要な事実だけを公開情報から集めました。</a:t>
            </a:r>
            <a:endParaRPr lang="en-US" sz="110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1100" dirty="0">
                <a:solidFill>
                  <a:srgbClr val="46413A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全ての数値に出典URLと取得時点を付しています。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822960" y="5989320"/>
            <a:ext cx="10515600" cy="10973"/>
          </a:xfrm>
          <a:prstGeom prst="rect">
            <a:avLst/>
          </a:prstGeom>
          <a:solidFill>
            <a:srgbClr val="1C1A17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608076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6459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調査サンプル ｜ E制作室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7680960" y="608076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B6459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01 / 10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8680" y="7772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400" kern="0" dirty="0">
                <a:solidFill>
                  <a:srgbClr val="9A9388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09 — 本レポートの作法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68680" y="182880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3300" dirty="0">
                <a:solidFill>
                  <a:srgbClr val="1C1A17"/>
                </a:solidFill>
                <a:latin typeface="游明朝" pitchFamily="34" charset="0"/>
                <a:ea typeface="游明朝" pitchFamily="34" charset="-122"/>
                <a:cs typeface="游明朝" pitchFamily="34" charset="-120"/>
              </a:rPr>
              <a:t>見つからなかったことも、</a:t>
            </a:r>
            <a:endParaRPr lang="en-US" sz="33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3300" dirty="0">
                <a:solidFill>
                  <a:srgbClr val="A8442A"/>
                </a:solidFill>
                <a:latin typeface="游明朝" pitchFamily="34" charset="0"/>
                <a:ea typeface="游明朝" pitchFamily="34" charset="-122"/>
                <a:cs typeface="游明朝" pitchFamily="34" charset="-120"/>
              </a:rPr>
              <a:t>書く。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914400" y="3803904"/>
            <a:ext cx="201168" cy="18288"/>
          </a:xfrm>
          <a:prstGeom prst="rect">
            <a:avLst/>
          </a:prstGeom>
          <a:solidFill>
            <a:srgbClr val="A8442A"/>
          </a:solidFill>
          <a:ln/>
        </p:spPr>
      </p:sp>
      <p:sp>
        <p:nvSpPr>
          <p:cNvPr id="5" name="Text 3"/>
          <p:cNvSpPr/>
          <p:nvPr/>
        </p:nvSpPr>
        <p:spPr>
          <a:xfrm>
            <a:off x="1298448" y="3602736"/>
            <a:ext cx="9692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6413A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全ての数値に出典URLと取得時点を付す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914400" y="4370832"/>
            <a:ext cx="201168" cy="18288"/>
          </a:xfrm>
          <a:prstGeom prst="rect">
            <a:avLst/>
          </a:prstGeom>
          <a:solidFill>
            <a:srgbClr val="A8442A"/>
          </a:solidFill>
          <a:ln/>
        </p:spPr>
      </p:sp>
      <p:sp>
        <p:nvSpPr>
          <p:cNvPr id="7" name="Text 5"/>
          <p:cNvSpPr/>
          <p:nvPr/>
        </p:nvSpPr>
        <p:spPr>
          <a:xfrm>
            <a:off x="1298448" y="4169664"/>
            <a:ext cx="9692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6413A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出典の信頼度を3段階で明示し、原典に到達できない数字は採用しない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914400" y="4937760"/>
            <a:ext cx="201168" cy="18288"/>
          </a:xfrm>
          <a:prstGeom prst="rect">
            <a:avLst/>
          </a:prstGeom>
          <a:solidFill>
            <a:srgbClr val="A8442A"/>
          </a:solidFill>
          <a:ln/>
        </p:spPr>
      </p:sp>
      <p:sp>
        <p:nvSpPr>
          <p:cNvPr id="9" name="Text 7"/>
          <p:cNvSpPr/>
          <p:nvPr/>
        </p:nvSpPr>
        <p:spPr>
          <a:xfrm>
            <a:off x="1298448" y="4736592"/>
            <a:ext cx="9692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6413A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「調べたがデータが無かった項目」を独立章として残す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914400" y="5504688"/>
            <a:ext cx="201168" cy="18288"/>
          </a:xfrm>
          <a:prstGeom prst="rect">
            <a:avLst/>
          </a:prstGeom>
          <a:solidFill>
            <a:srgbClr val="A8442A"/>
          </a:solidFill>
          <a:ln/>
        </p:spPr>
      </p:sp>
      <p:sp>
        <p:nvSpPr>
          <p:cNvPr id="11" name="Text 9"/>
          <p:cNvSpPr/>
          <p:nvPr/>
        </p:nvSpPr>
        <p:spPr>
          <a:xfrm>
            <a:off x="1298448" y="5303520"/>
            <a:ext cx="9692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6413A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調査設計書を先にご確認いただく2段階方式で、期待値のズレを防ぐ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868680" y="5989320"/>
            <a:ext cx="10469880" cy="10973"/>
          </a:xfrm>
          <a:prstGeom prst="rect">
            <a:avLst/>
          </a:prstGeom>
          <a:solidFill>
            <a:srgbClr val="CFCABF"/>
          </a:solidFill>
          <a:ln/>
        </p:spPr>
      </p:sp>
      <p:sp>
        <p:nvSpPr>
          <p:cNvPr id="13" name="Text 11"/>
          <p:cNvSpPr/>
          <p:nvPr/>
        </p:nvSpPr>
        <p:spPr>
          <a:xfrm>
            <a:off x="868680" y="6062472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459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調査サンプル ｜ E制作室 ｜ 調査時点 2026年8月9日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7680960" y="6062472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459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10 / 10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8680" y="7772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400" kern="0" dirty="0">
                <a:solidFill>
                  <a:srgbClr val="9A9388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01 — 結論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68680" y="2148840"/>
            <a:ext cx="105156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60000"/>
              </a:lnSpc>
              <a:buNone/>
            </a:pPr>
            <a:r>
              <a:rPr lang="en-US" sz="3300" dirty="0">
                <a:solidFill>
                  <a:srgbClr val="1C1A17"/>
                </a:solidFill>
                <a:latin typeface="游明朝" pitchFamily="34" charset="0"/>
                <a:ea typeface="游明朝" pitchFamily="34" charset="-122"/>
                <a:cs typeface="游明朝" pitchFamily="34" charset="-120"/>
              </a:rPr>
              <a:t>「市場に入るか」ではなく</a:t>
            </a:r>
            <a:endParaRPr lang="en-US" sz="330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3300" dirty="0">
                <a:solidFill>
                  <a:srgbClr val="A8442A"/>
                </a:solidFill>
                <a:latin typeface="游明朝" pitchFamily="34" charset="0"/>
                <a:ea typeface="游明朝" pitchFamily="34" charset="-122"/>
                <a:cs typeface="游明朝" pitchFamily="34" charset="-120"/>
              </a:rPr>
              <a:t>「どこに出すか」</a:t>
            </a:r>
            <a:pPr indent="0" marL="0">
              <a:lnSpc>
                <a:spcPct val="160000"/>
              </a:lnSpc>
              <a:buNone/>
            </a:pPr>
            <a:r>
              <a:rPr lang="en-US" sz="3300" dirty="0">
                <a:solidFill>
                  <a:srgbClr val="1C1A17"/>
                </a:solidFill>
                <a:latin typeface="游明朝" pitchFamily="34" charset="0"/>
                <a:ea typeface="游明朝" pitchFamily="34" charset="-122"/>
                <a:cs typeface="游明朝" pitchFamily="34" charset="-120"/>
              </a:rPr>
              <a:t>で決まる。</a:t>
            </a:r>
            <a:endParaRPr lang="en-US" sz="3300" dirty="0"/>
          </a:p>
        </p:txBody>
      </p:sp>
      <p:sp>
        <p:nvSpPr>
          <p:cNvPr id="4" name="Text 2"/>
          <p:cNvSpPr/>
          <p:nvPr/>
        </p:nvSpPr>
        <p:spPr>
          <a:xfrm>
            <a:off x="914400" y="4434840"/>
            <a:ext cx="8686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300" dirty="0">
                <a:solidFill>
                  <a:srgbClr val="46413A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全国の市区町村カバー率は9.6%で未飽和。</a:t>
            </a:r>
            <a:endParaRPr lang="en-US" sz="13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46413A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一方で東京都に大手店舗の49.3%が集中し、対大阪8.1倍の偏りがある。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822960" y="5989320"/>
            <a:ext cx="10515600" cy="10973"/>
          </a:xfrm>
          <a:prstGeom prst="rect">
            <a:avLst/>
          </a:prstGeom>
          <a:solidFill>
            <a:srgbClr val="CFCABF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6062472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388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出典：コーチム 店舗分布悉皆調査（2026年7月・主要8ブランド810店舗を全数調査）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7680960" y="6062472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459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02 / 10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B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68580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C1A17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02　この市場には、信頼できる金額データが無い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841248" y="1417320"/>
            <a:ext cx="640080" cy="68580"/>
          </a:xfrm>
          <a:prstGeom prst="rect">
            <a:avLst/>
          </a:prstGeom>
          <a:solidFill>
            <a:srgbClr val="E23B2E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1691640"/>
            <a:ext cx="493776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0" b="1" dirty="0">
                <a:solidFill>
                  <a:srgbClr val="1C1A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pPr indent="0" marL="0">
              <a:buNone/>
            </a:pPr>
            <a:r>
              <a:rPr lang="en-US" sz="4400" b="1" dirty="0">
                <a:solidFill>
                  <a:srgbClr val="1C1A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倍超</a:t>
            </a:r>
            <a:endParaRPr lang="en-US" sz="13000" dirty="0"/>
          </a:p>
        </p:txBody>
      </p:sp>
      <p:sp>
        <p:nvSpPr>
          <p:cNvPr id="5" name="Text 3"/>
          <p:cNvSpPr/>
          <p:nvPr/>
        </p:nvSpPr>
        <p:spPr>
          <a:xfrm>
            <a:off x="5486400" y="2148840"/>
            <a:ext cx="56692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1900" b="1" dirty="0">
                <a:solidFill>
                  <a:srgbClr val="333333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推計値のブレ幅</a:t>
            </a:r>
            <a:endParaRPr lang="en-US" sz="19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275億円〜950億円。定義（マンツーマン指導のみか、通い放題を含むか）が各社バラバラで、金額を根拠に参入判断はできない。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822960" y="5120640"/>
            <a:ext cx="10424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46413A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※経済産業省「特定サービス産業動態統計調査」は2024年12月分をもって終了。2025年以降のトレンドを官庁データで語ることはできない。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822960" y="5989320"/>
            <a:ext cx="10515600" cy="10973"/>
          </a:xfrm>
          <a:prstGeom prst="rect">
            <a:avLst/>
          </a:prstGeom>
          <a:solidFill>
            <a:srgbClr val="CFCABF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6062472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388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出典：ホットペッパービューティーアカデミー 美容センサス2024年下期（n=13,200）／矢野経済研究所／経済産業省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7680960" y="6062472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459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03 / 10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413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8680" y="86868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500" kern="0" dirty="0">
                <a:solidFill>
                  <a:srgbClr val="C8A24A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03　最も重い事実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22960" y="2103120"/>
            <a:ext cx="100584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50000"/>
              </a:lnSpc>
              <a:buNone/>
            </a:pPr>
            <a:r>
              <a:rPr lang="en-US" sz="3600" dirty="0">
                <a:solidFill>
                  <a:srgbClr val="ECE6D8"/>
                </a:solidFill>
                <a:latin typeface="游明朝" pitchFamily="34" charset="0"/>
                <a:ea typeface="游明朝" pitchFamily="34" charset="-122"/>
                <a:cs typeface="游明朝" pitchFamily="34" charset="-120"/>
              </a:rPr>
              <a:t>市場は過去最高。</a:t>
            </a:r>
            <a:endParaRPr lang="en-US" sz="36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3600" dirty="0">
                <a:solidFill>
                  <a:srgbClr val="ECE6D8"/>
                </a:solidFill>
                <a:latin typeface="游明朝" pitchFamily="34" charset="0"/>
                <a:ea typeface="游明朝" pitchFamily="34" charset="-122"/>
                <a:cs typeface="游明朝" pitchFamily="34" charset="-120"/>
              </a:rPr>
              <a:t>それでも企業の</a:t>
            </a:r>
            <a:pPr indent="0" marL="0">
              <a:lnSpc>
                <a:spcPct val="150000"/>
              </a:lnSpc>
              <a:buNone/>
            </a:pPr>
            <a:r>
              <a:rPr lang="en-US" sz="3600" dirty="0">
                <a:solidFill>
                  <a:srgbClr val="C8A24A"/>
                </a:solidFill>
                <a:latin typeface="游明朝" pitchFamily="34" charset="0"/>
                <a:ea typeface="游明朝" pitchFamily="34" charset="-122"/>
                <a:cs typeface="游明朝" pitchFamily="34" charset="-120"/>
              </a:rPr>
              <a:t>47.6%</a:t>
            </a:r>
            <a:pPr indent="0" marL="0">
              <a:lnSpc>
                <a:spcPct val="150000"/>
              </a:lnSpc>
              <a:buNone/>
            </a:pPr>
            <a:r>
              <a:rPr lang="en-US" sz="3600" dirty="0">
                <a:solidFill>
                  <a:srgbClr val="ECE6D8"/>
                </a:solidFill>
                <a:latin typeface="游明朝" pitchFamily="34" charset="0"/>
                <a:ea typeface="游明朝" pitchFamily="34" charset="-122"/>
                <a:cs typeface="游明朝" pitchFamily="34" charset="-120"/>
              </a:rPr>
              <a:t>が</a:t>
            </a:r>
            <a:endParaRPr lang="en-US" sz="36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3600" dirty="0">
                <a:solidFill>
                  <a:srgbClr val="ECE6D8"/>
                </a:solidFill>
                <a:latin typeface="游明朝" pitchFamily="34" charset="0"/>
                <a:ea typeface="游明朝" pitchFamily="34" charset="-122"/>
                <a:cs typeface="游明朝" pitchFamily="34" charset="-120"/>
              </a:rPr>
              <a:t>赤字か減益。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868680" y="502920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8A857A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店舗数は10年で2.3倍、市場規模は約7,100億円で過去最高を更新見込み。それでも約80社のうち黒字は48.8%にとどまる。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868680" y="60350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75E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出典：帝国データバンク「フィットネスクラブ・スポーツジム」業界動向調査（2024年度・2025年5月16日公表）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EED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C1A17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04　公的機関の実測値と、業者提示値の乖離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640080" y="1143000"/>
            <a:ext cx="4160520" cy="4572000"/>
          </a:xfrm>
          <a:prstGeom prst="roundRect">
            <a:avLst>
              <a:gd name="adj" fmla="val 2857"/>
            </a:avLst>
          </a:prstGeom>
          <a:solidFill>
            <a:srgbClr val="2C2A24"/>
          </a:solidFill>
          <a:ln/>
        </p:spPr>
      </p:sp>
      <p:sp>
        <p:nvSpPr>
          <p:cNvPr id="4" name="Text 2"/>
          <p:cNvSpPr/>
          <p:nvPr/>
        </p:nvSpPr>
        <p:spPr>
          <a:xfrm>
            <a:off x="960120" y="146304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spc="100" kern="0" dirty="0">
                <a:solidFill>
                  <a:srgbClr val="C8A24A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日本政策金融公庫の実測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914400" y="3794760"/>
            <a:ext cx="3657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5600" b="1" dirty="0">
                <a:solidFill>
                  <a:srgbClr val="FFFFFF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-11.1</a:t>
            </a:r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%</a:t>
            </a:r>
            <a:endParaRPr lang="en-US" sz="5600" dirty="0"/>
          </a:p>
        </p:txBody>
      </p:sp>
      <p:sp>
        <p:nvSpPr>
          <p:cNvPr id="6" name="Text 4"/>
          <p:cNvSpPr/>
          <p:nvPr/>
        </p:nvSpPr>
        <p:spPr>
          <a:xfrm>
            <a:off x="960120" y="502920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DB8AA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平均営業利益率（n=74社）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983480" y="1143000"/>
            <a:ext cx="3246120" cy="2148840"/>
          </a:xfrm>
          <a:prstGeom prst="roundRect">
            <a:avLst>
              <a:gd name="adj" fmla="val 5532"/>
            </a:avLst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5303520" y="1554480"/>
            <a:ext cx="2743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C1A17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114.5</a:t>
            </a:r>
            <a:pPr indent="0" marL="0">
              <a:buNone/>
            </a:pPr>
            <a:r>
              <a:rPr lang="en-US" sz="1800" b="1" dirty="0">
                <a:solidFill>
                  <a:srgbClr val="1C1A17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%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5330952" y="2468880"/>
            <a:ext cx="2743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777777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損益分岐点比率</a:t>
            </a:r>
            <a:endParaRPr lang="en-US" sz="12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777777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平均的な事業者は分岐点を下回る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8458200" y="1143000"/>
            <a:ext cx="3108960" cy="2148840"/>
          </a:xfrm>
          <a:prstGeom prst="roundRect">
            <a:avLst>
              <a:gd name="adj" fmla="val 5532"/>
            </a:avLst>
          </a:prstGeom>
          <a:solidFill>
            <a:srgbClr val="A8442A"/>
          </a:solidFill>
          <a:ln/>
        </p:spPr>
      </p:sp>
      <p:sp>
        <p:nvSpPr>
          <p:cNvPr id="11" name="Text 9"/>
          <p:cNvSpPr/>
          <p:nvPr/>
        </p:nvSpPr>
        <p:spPr>
          <a:xfrm>
            <a:off x="8823960" y="1783080"/>
            <a:ext cx="25603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開業支援業者の提示</a:t>
            </a:r>
            <a:endParaRPr lang="en-US" sz="13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30〜52%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983480" y="3456432"/>
            <a:ext cx="6537960" cy="2258568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/>
          <p:nvPr/>
        </p:nvSpPr>
        <p:spPr>
          <a:xfrm>
            <a:off x="5394960" y="3776472"/>
            <a:ext cx="5715000" cy="1709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5000"/>
              </a:lnSpc>
              <a:spcAft>
                <a:spcPts val="600"/>
              </a:spcAft>
              <a:buNone/>
            </a:pPr>
            <a:r>
              <a:rPr lang="en-US" sz="1400" b="1" dirty="0">
                <a:solidFill>
                  <a:srgbClr val="444444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同じ業界の同じ指標で、符号が逆になる。</a:t>
            </a:r>
            <a:endParaRPr lang="en-US" sz="1400" dirty="0"/>
          </a:p>
          <a:p>
            <a:pPr indent="0" marL="0">
              <a:lnSpc>
                <a:spcPct val="145000"/>
              </a:lnSpc>
              <a:buNone/>
            </a:pPr>
            <a:r>
              <a:rPr lang="en-US" sz="1150" dirty="0">
                <a:solidFill>
                  <a:srgbClr val="444444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業者のモデル試算は、集客コスト・空室期間・解約・オーナー自身の労働対価を織り込んでいない。事業計画は公的機関の実測を基準線に置き、業者提示値は上振れシナリオとして扱うのが妥当。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822960" y="5989320"/>
            <a:ext cx="10515600" cy="10973"/>
          </a:xfrm>
          <a:prstGeom prst="rect">
            <a:avLst/>
          </a:prstGeom>
          <a:solidFill>
            <a:srgbClr val="CFCABF"/>
          </a:solidFill>
          <a:ln/>
        </p:spPr>
      </p:sp>
      <p:sp>
        <p:nvSpPr>
          <p:cNvPr id="15" name="Text 13"/>
          <p:cNvSpPr/>
          <p:nvPr/>
        </p:nvSpPr>
        <p:spPr>
          <a:xfrm>
            <a:off x="822960" y="6062472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388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出典：日本政策金融公庫「小企業の経営指標調査」（2024年8月実施・フィットネスクラブ74社）／開業支援会社の公開収支シミュレーター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7680960" y="6062472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459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05 / 10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B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68580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C1A17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05　市場の重心が、女性から男性へ移っている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841248" y="1417320"/>
            <a:ext cx="640080" cy="68580"/>
          </a:xfrm>
          <a:prstGeom prst="rect">
            <a:avLst/>
          </a:prstGeom>
          <a:solidFill>
            <a:srgbClr val="E23B2E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1691640"/>
            <a:ext cx="512064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0" b="1" dirty="0">
                <a:solidFill>
                  <a:srgbClr val="1C1A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-23.0</a:t>
            </a:r>
            <a:pPr indent="0" marL="0">
              <a:buNone/>
            </a:pPr>
            <a:r>
              <a:rPr lang="en-US" sz="4400" b="1" dirty="0">
                <a:solidFill>
                  <a:srgbClr val="1C1A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%</a:t>
            </a:r>
            <a:endParaRPr lang="en-US" sz="10800" dirty="0"/>
          </a:p>
        </p:txBody>
      </p:sp>
      <p:sp>
        <p:nvSpPr>
          <p:cNvPr id="5" name="Text 3"/>
          <p:cNvSpPr/>
          <p:nvPr/>
        </p:nvSpPr>
        <p:spPr>
          <a:xfrm>
            <a:off x="5669280" y="2103120"/>
            <a:ext cx="54864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1800" b="1" dirty="0">
                <a:solidFill>
                  <a:srgbClr val="333333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マンツーマン指導の女性市場</a:t>
            </a:r>
            <a:endParaRPr lang="en-US" sz="18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長らく主力だった顧客層が1年で2割超縮小。一方、男性市場は3年連続で拡大（＋5.2%）し、20代男性が利用者・経験者ともに全年代最多。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822960" y="5074920"/>
            <a:ext cx="10424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A8442A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従来型の「2ヶ月で痩せる女性向けダイエットコース」をそのまま持ち込むと、縮小している側に参入することになる。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822960" y="5989320"/>
            <a:ext cx="10515600" cy="10973"/>
          </a:xfrm>
          <a:prstGeom prst="rect">
            <a:avLst/>
          </a:prstGeom>
          <a:solidFill>
            <a:srgbClr val="CFCABF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6062472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388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出典：ホットペッパービューティーアカデミー 美容センサス2025年下期（15〜69歳・n=13,200・毎年12月調査）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7680960" y="6062472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459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06 / 10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EED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C1A17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06　提示価格と実支出が、大きく乖離している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640080" y="1188720"/>
            <a:ext cx="5394960" cy="2103120"/>
          </a:xfrm>
          <a:prstGeom prst="roundRect">
            <a:avLst>
              <a:gd name="adj" fmla="val 5652"/>
            </a:avLst>
          </a:prstGeom>
          <a:solidFill>
            <a:srgbClr val="FFFFFF"/>
          </a:solidFill>
          <a:ln/>
        </p:spPr>
      </p:sp>
      <p:sp>
        <p:nvSpPr>
          <p:cNvPr id="4" name="Text 2"/>
          <p:cNvSpPr/>
          <p:nvPr/>
        </p:nvSpPr>
        <p:spPr>
          <a:xfrm>
            <a:off x="1005840" y="1645920"/>
            <a:ext cx="46634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3400" b="1" dirty="0">
                <a:solidFill>
                  <a:srgbClr val="1C1A17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月3〜8万円</a:t>
            </a:r>
            <a:endParaRPr lang="en-US" sz="34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1C1A17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公式サイトの掲示価格（7ブランド13プラン実測）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6263640" y="1188720"/>
            <a:ext cx="5303520" cy="2103120"/>
          </a:xfrm>
          <a:prstGeom prst="roundRect">
            <a:avLst>
              <a:gd name="adj" fmla="val 5652"/>
            </a:avLst>
          </a:prstGeom>
          <a:solidFill>
            <a:srgbClr val="2C2A24"/>
          </a:solidFill>
          <a:ln/>
        </p:spPr>
      </p:sp>
      <p:sp>
        <p:nvSpPr>
          <p:cNvPr id="6" name="Text 4"/>
          <p:cNvSpPr/>
          <p:nvPr/>
        </p:nvSpPr>
        <p:spPr>
          <a:xfrm>
            <a:off x="6629400" y="1645920"/>
            <a:ext cx="45720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3400" b="1" dirty="0">
                <a:solidFill>
                  <a:srgbClr val="C8A24A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月8,650円</a:t>
            </a:r>
            <a:endParaRPr lang="en-US" sz="34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BDB8AA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消費者調査による実支出（女性・マンツーマン指導）</a:t>
            </a:r>
            <a:endParaRPr lang="en-US" sz="3400" dirty="0"/>
          </a:p>
        </p:txBody>
      </p:sp>
      <p:sp>
        <p:nvSpPr>
          <p:cNvPr id="7" name="Shape 5"/>
          <p:cNvSpPr/>
          <p:nvPr/>
        </p:nvSpPr>
        <p:spPr>
          <a:xfrm>
            <a:off x="640080" y="3474720"/>
            <a:ext cx="10927080" cy="2148840"/>
          </a:xfrm>
          <a:prstGeom prst="roundRect">
            <a:avLst>
              <a:gd name="adj" fmla="val 5532"/>
            </a:avLst>
          </a:prstGeom>
          <a:solidFill>
            <a:srgbClr val="A8442A"/>
          </a:solidFill>
          <a:ln/>
        </p:spPr>
      </p:sp>
      <p:sp>
        <p:nvSpPr>
          <p:cNvPr id="8" name="Text 6"/>
          <p:cNvSpPr/>
          <p:nvPr/>
        </p:nvSpPr>
        <p:spPr>
          <a:xfrm>
            <a:off x="1051560" y="3886200"/>
            <a:ext cx="100584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sz="1700" b="1" dirty="0">
                <a:solidFill>
                  <a:srgbClr val="FFFFFF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定価ベースで売上を積算すると、事業計画が激しく過大になる。</a:t>
            </a:r>
            <a:endParaRPr lang="en-US" sz="17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掲示価格は「2ヶ月集中コースの総額を月割り表示したもの」で、実支出は1年を通じて均した実額。つまり多くの利用者は2ヶ月で離脱している。継続率のデータ（1年44.0%、2年26.7%）とも整合する。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822960" y="5989320"/>
            <a:ext cx="10515600" cy="10973"/>
          </a:xfrm>
          <a:prstGeom prst="rect">
            <a:avLst/>
          </a:prstGeom>
          <a:solidFill>
            <a:srgbClr val="CFCABF"/>
          </a:solidFill>
          <a:ln/>
        </p:spPr>
      </p:sp>
      <p:sp>
        <p:nvSpPr>
          <p:cNvPr id="10" name="Text 8"/>
          <p:cNvSpPr/>
          <p:nvPr/>
        </p:nvSpPr>
        <p:spPr>
          <a:xfrm>
            <a:off x="822960" y="6062472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388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出典：コーチム 料金調査（2026年8月・手法開示あり）／美容センサス2024年下期／コーチム ジム継続率調査2026（n=196）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7680960" y="6062472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459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07 / 10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B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68580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C1A17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07　出店マネーの主戦場が移動している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841248" y="1417320"/>
            <a:ext cx="640080" cy="68580"/>
          </a:xfrm>
          <a:prstGeom prst="rect">
            <a:avLst/>
          </a:prstGeom>
          <a:solidFill>
            <a:srgbClr val="E23B2E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78308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6459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新規出店に占める構成比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6035040" y="178308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B6459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2023.9〜2024.8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595360" y="1783080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B6459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2024.9〜2025.8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822960" y="2148840"/>
            <a:ext cx="10424160" cy="10973"/>
          </a:xfrm>
          <a:prstGeom prst="rect">
            <a:avLst/>
          </a:prstGeom>
          <a:solidFill>
            <a:srgbClr val="1C1A17"/>
          </a:solidFill>
          <a:ln/>
        </p:spPr>
      </p:sp>
      <p:sp>
        <p:nvSpPr>
          <p:cNvPr id="8" name="Shape 6"/>
          <p:cNvSpPr/>
          <p:nvPr/>
        </p:nvSpPr>
        <p:spPr>
          <a:xfrm>
            <a:off x="822960" y="2715768"/>
            <a:ext cx="82296" cy="310896"/>
          </a:xfrm>
          <a:prstGeom prst="rect">
            <a:avLst/>
          </a:prstGeom>
          <a:solidFill>
            <a:srgbClr val="CFCABF"/>
          </a:solidFill>
          <a:ln/>
        </p:spPr>
      </p:sp>
      <p:sp>
        <p:nvSpPr>
          <p:cNvPr id="9" name="Text 7"/>
          <p:cNvSpPr/>
          <p:nvPr/>
        </p:nvSpPr>
        <p:spPr>
          <a:xfrm>
            <a:off x="1051560" y="2606040"/>
            <a:ext cx="4754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1A17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24時間型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5669280" y="2606040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800" dirty="0">
                <a:solidFill>
                  <a:srgbClr val="6B64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71.7%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8229600" y="2532888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1C1A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40.5%</a:t>
            </a:r>
            <a:endParaRPr lang="en-US" sz="2600" dirty="0"/>
          </a:p>
        </p:txBody>
      </p:sp>
      <p:sp>
        <p:nvSpPr>
          <p:cNvPr id="12" name="Shape 10"/>
          <p:cNvSpPr/>
          <p:nvPr/>
        </p:nvSpPr>
        <p:spPr>
          <a:xfrm>
            <a:off x="822960" y="3172968"/>
            <a:ext cx="10424160" cy="7315"/>
          </a:xfrm>
          <a:prstGeom prst="rect">
            <a:avLst/>
          </a:prstGeom>
          <a:solidFill>
            <a:srgbClr val="DDD9CE"/>
          </a:solidFill>
          <a:ln/>
        </p:spPr>
      </p:sp>
      <p:sp>
        <p:nvSpPr>
          <p:cNvPr id="13" name="Shape 11"/>
          <p:cNvSpPr/>
          <p:nvPr/>
        </p:nvSpPr>
        <p:spPr>
          <a:xfrm>
            <a:off x="822960" y="3584448"/>
            <a:ext cx="82296" cy="310896"/>
          </a:xfrm>
          <a:prstGeom prst="rect">
            <a:avLst/>
          </a:prstGeom>
          <a:solidFill>
            <a:srgbClr val="A8442A"/>
          </a:solidFill>
          <a:ln/>
        </p:spPr>
      </p:sp>
      <p:sp>
        <p:nvSpPr>
          <p:cNvPr id="14" name="Text 12"/>
          <p:cNvSpPr/>
          <p:nvPr/>
        </p:nvSpPr>
        <p:spPr>
          <a:xfrm>
            <a:off x="1051560" y="3474720"/>
            <a:ext cx="4754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1A17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ヨガ型（マシンピラティス）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5669280" y="3474720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800" dirty="0">
                <a:solidFill>
                  <a:srgbClr val="6B64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10.8%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229600" y="3401568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1C1A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27.5%</a:t>
            </a:r>
            <a:endParaRPr lang="en-US" sz="2600" dirty="0"/>
          </a:p>
        </p:txBody>
      </p:sp>
      <p:sp>
        <p:nvSpPr>
          <p:cNvPr id="17" name="Shape 15"/>
          <p:cNvSpPr/>
          <p:nvPr/>
        </p:nvSpPr>
        <p:spPr>
          <a:xfrm>
            <a:off x="822960" y="4041648"/>
            <a:ext cx="10424160" cy="7315"/>
          </a:xfrm>
          <a:prstGeom prst="rect">
            <a:avLst/>
          </a:prstGeom>
          <a:solidFill>
            <a:srgbClr val="DDD9CE"/>
          </a:solidFill>
          <a:ln/>
        </p:spPr>
      </p:sp>
      <p:sp>
        <p:nvSpPr>
          <p:cNvPr id="18" name="Shape 16"/>
          <p:cNvSpPr/>
          <p:nvPr/>
        </p:nvSpPr>
        <p:spPr>
          <a:xfrm>
            <a:off x="822960" y="4453128"/>
            <a:ext cx="82296" cy="310896"/>
          </a:xfrm>
          <a:prstGeom prst="rect">
            <a:avLst/>
          </a:prstGeom>
          <a:solidFill>
            <a:srgbClr val="2C2A24"/>
          </a:solidFill>
          <a:ln/>
        </p:spPr>
      </p:sp>
      <p:sp>
        <p:nvSpPr>
          <p:cNvPr id="19" name="Text 17"/>
          <p:cNvSpPr/>
          <p:nvPr/>
        </p:nvSpPr>
        <p:spPr>
          <a:xfrm>
            <a:off x="1051560" y="4343400"/>
            <a:ext cx="4754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1A17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パーソナルトレーニングジム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669280" y="4343400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800" dirty="0">
                <a:solidFill>
                  <a:srgbClr val="6B64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分離計上なし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8229600" y="4270248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1C1A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22.0%</a:t>
            </a:r>
            <a:endParaRPr lang="en-US" sz="2600" dirty="0"/>
          </a:p>
        </p:txBody>
      </p:sp>
      <p:sp>
        <p:nvSpPr>
          <p:cNvPr id="22" name="Shape 20"/>
          <p:cNvSpPr/>
          <p:nvPr/>
        </p:nvSpPr>
        <p:spPr>
          <a:xfrm>
            <a:off x="822960" y="4910328"/>
            <a:ext cx="10424160" cy="7315"/>
          </a:xfrm>
          <a:prstGeom prst="rect">
            <a:avLst/>
          </a:prstGeom>
          <a:solidFill>
            <a:srgbClr val="DDD9CE"/>
          </a:solidFill>
          <a:ln/>
        </p:spPr>
      </p:sp>
      <p:sp>
        <p:nvSpPr>
          <p:cNvPr id="23" name="Text 21"/>
          <p:cNvSpPr/>
          <p:nvPr/>
        </p:nvSpPr>
        <p:spPr>
          <a:xfrm>
            <a:off x="822960" y="5257800"/>
            <a:ext cx="10424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A8442A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24時間型が一巡し、投資はピラティスとパーソナルへ流入した。これから最も競合が増える領域に向かうことを意味する。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822960" y="5989320"/>
            <a:ext cx="10515600" cy="10973"/>
          </a:xfrm>
          <a:prstGeom prst="rect">
            <a:avLst/>
          </a:prstGeom>
          <a:solidFill>
            <a:srgbClr val="CFCABF"/>
          </a:solidFill>
          <a:ln/>
        </p:spPr>
      </p:sp>
      <p:sp>
        <p:nvSpPr>
          <p:cNvPr id="25" name="Text 23"/>
          <p:cNvSpPr/>
          <p:nvPr/>
        </p:nvSpPr>
        <p:spPr>
          <a:xfrm>
            <a:off x="822960" y="6062472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388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出典：矢野経済研究所 フィットネス施設に関する調査（2026年3月12日発表・2025年8月時点／2024年分は2024年10月24日発表）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7680960" y="6062472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459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08 / 10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413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8680" y="7772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500" kern="0" dirty="0">
                <a:solidFill>
                  <a:srgbClr val="C8A24A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08　撤退の実例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68680" y="128016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ECE6D8"/>
                </a:solidFill>
                <a:latin typeface="游明朝" pitchFamily="34" charset="0"/>
                <a:ea typeface="游明朝" pitchFamily="34" charset="-122"/>
                <a:cs typeface="游明朝" pitchFamily="34" charset="-120"/>
              </a:rPr>
              <a:t>大手ブランドでも純減・破産が起きている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822960" y="2148840"/>
            <a:ext cx="10515600" cy="1115568"/>
          </a:xfrm>
          <a:prstGeom prst="roundRect">
            <a:avLst>
              <a:gd name="adj" fmla="val 8197"/>
            </a:avLst>
          </a:prstGeom>
          <a:solidFill>
            <a:srgbClr val="2C2A24"/>
          </a:solidFill>
          <a:ln/>
        </p:spPr>
      </p:sp>
      <p:sp>
        <p:nvSpPr>
          <p:cNvPr id="5" name="Text 3"/>
          <p:cNvSpPr/>
          <p:nvPr/>
        </p:nvSpPr>
        <p:spPr>
          <a:xfrm>
            <a:off x="1143000" y="2313432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8A24A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BVEATS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1143000" y="2715768"/>
            <a:ext cx="2651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負債 約2億3,000万円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114800" y="2368296"/>
            <a:ext cx="6949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9C978C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売上 4億168万円（2022年11月期）→ 1億2,000万円（2025年11月期）。都心一等地の家賃と通い放題の単価設計が両立しなかった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822960" y="3447288"/>
            <a:ext cx="10515600" cy="1115568"/>
          </a:xfrm>
          <a:prstGeom prst="roundRect">
            <a:avLst>
              <a:gd name="adj" fmla="val 8197"/>
            </a:avLst>
          </a:prstGeom>
          <a:solidFill>
            <a:srgbClr val="2C2A24"/>
          </a:solidFill>
          <a:ln/>
        </p:spPr>
      </p:sp>
      <p:sp>
        <p:nvSpPr>
          <p:cNvPr id="9" name="Text 7"/>
          <p:cNvSpPr/>
          <p:nvPr/>
        </p:nvSpPr>
        <p:spPr>
          <a:xfrm>
            <a:off x="1143000" y="361188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8A24A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チキンジム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143000" y="4014216"/>
            <a:ext cx="2651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36店 → 3店（約92%減）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114800" y="3666744"/>
            <a:ext cx="6949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9C978C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運営元は2025年7月1日に登記閉鎖。公式サイトは全URLが同一の1枚ページに縮退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822960" y="4745736"/>
            <a:ext cx="10515600" cy="1115568"/>
          </a:xfrm>
          <a:prstGeom prst="roundRect">
            <a:avLst>
              <a:gd name="adj" fmla="val 8197"/>
            </a:avLst>
          </a:prstGeom>
          <a:solidFill>
            <a:srgbClr val="2C2A24"/>
          </a:solidFill>
          <a:ln/>
        </p:spPr>
      </p:sp>
      <p:sp>
        <p:nvSpPr>
          <p:cNvPr id="13" name="Text 11"/>
          <p:cNvSpPr/>
          <p:nvPr/>
        </p:nvSpPr>
        <p:spPr>
          <a:xfrm>
            <a:off x="1143000" y="4910328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8A24A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RIZAP 本体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143000" y="5312664"/>
            <a:ext cx="2651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129店 → 103店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114800" y="4965192"/>
            <a:ext cx="6949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9C978C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業界最大手が従来型パーソナルの領域を「レッドオーシャン」と自ら位置づけ、セルフ型へ舵を切った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868680" y="608076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75E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出典：東京商工リサーチ速報（2026年7月1日／2025年8月4日）／各社公式サイトの実測（2026年8月9日）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パーソナルジム市場 新規参入評価</dc:title>
  <dc:subject>PptxGenJS Presentation</dc:subject>
  <dc:creator>E制作室</dc:creator>
  <cp:lastModifiedBy>E制作室</cp:lastModifiedBy>
  <cp:revision>1</cp:revision>
  <dcterms:created xsi:type="dcterms:W3CDTF">2026-08-09T14:21:53Z</dcterms:created>
  <dcterms:modified xsi:type="dcterms:W3CDTF">2026-08-09T14:21:53Z</dcterms:modified>
</cp:coreProperties>
</file>